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32"/>
  </p:notesMasterIdLst>
  <p:sldIdLst>
    <p:sldId id="11553" r:id="rId2"/>
    <p:sldId id="12402" r:id="rId3"/>
    <p:sldId id="12403" r:id="rId4"/>
    <p:sldId id="12435" r:id="rId5"/>
    <p:sldId id="11666" r:id="rId6"/>
    <p:sldId id="12512" r:id="rId7"/>
    <p:sldId id="12600" r:id="rId8"/>
    <p:sldId id="12076" r:id="rId9"/>
    <p:sldId id="12514" r:id="rId10"/>
    <p:sldId id="12520" r:id="rId11"/>
    <p:sldId id="12602" r:id="rId12"/>
    <p:sldId id="12708" r:id="rId13"/>
    <p:sldId id="12723" r:id="rId14"/>
    <p:sldId id="12510" r:id="rId15"/>
    <p:sldId id="12709" r:id="rId16"/>
    <p:sldId id="12719" r:id="rId17"/>
    <p:sldId id="12710" r:id="rId18"/>
    <p:sldId id="12711" r:id="rId19"/>
    <p:sldId id="12712" r:id="rId20"/>
    <p:sldId id="12716" r:id="rId21"/>
    <p:sldId id="12713" r:id="rId22"/>
    <p:sldId id="12717" r:id="rId23"/>
    <p:sldId id="12718" r:id="rId24"/>
    <p:sldId id="12714" r:id="rId25"/>
    <p:sldId id="12720" r:id="rId26"/>
    <p:sldId id="12721" r:id="rId27"/>
    <p:sldId id="12715" r:id="rId28"/>
    <p:sldId id="12722" r:id="rId29"/>
    <p:sldId id="11463" r:id="rId30"/>
    <p:sldId id="1252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271B"/>
    <a:srgbClr val="CDA15A"/>
    <a:srgbClr val="B05D26"/>
    <a:srgbClr val="00FFFF"/>
    <a:srgbClr val="3399FF"/>
    <a:srgbClr val="5BADFF"/>
    <a:srgbClr val="474B54"/>
    <a:srgbClr val="00FFCC"/>
    <a:srgbClr val="401206"/>
    <a:srgbClr val="AC51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0202" autoAdjust="0"/>
    <p:restoredTop sz="77794" autoAdjust="0"/>
  </p:normalViewPr>
  <p:slideViewPr>
    <p:cSldViewPr>
      <p:cViewPr varScale="1">
        <p:scale>
          <a:sx n="67" d="100"/>
          <a:sy n="67" d="100"/>
        </p:scale>
        <p:origin x="1326"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F373F-C92F-45EE-A349-5106FABBB52C}" type="datetimeFigureOut">
              <a:rPr lang="en-US" smtClean="0"/>
              <a:pPr/>
              <a:t>7/6/2020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F6F0B-DBB2-4731-9E5A-3C5F1189FD82}" type="slidenum">
              <a:rPr lang="en-US" smtClean="0"/>
              <a:pPr/>
              <a:t>‹#›</a:t>
            </a:fld>
            <a:endParaRPr lang="en-US"/>
          </a:p>
        </p:txBody>
      </p:sp>
    </p:spTree>
    <p:extLst>
      <p:ext uri="{BB962C8B-B14F-4D97-AF65-F5344CB8AC3E}">
        <p14:creationId xmlns:p14="http://schemas.microsoft.com/office/powerpoint/2010/main" val="204081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1</a:t>
            </a:fld>
            <a:endParaRPr lang="en-US"/>
          </a:p>
        </p:txBody>
      </p:sp>
    </p:spTree>
    <p:extLst>
      <p:ext uri="{BB962C8B-B14F-4D97-AF65-F5344CB8AC3E}">
        <p14:creationId xmlns:p14="http://schemas.microsoft.com/office/powerpoint/2010/main" val="1632381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“servants” – “</a:t>
            </a:r>
            <a:r>
              <a:rPr lang="en-US" baseline="0" dirty="0" err="1" smtClean="0"/>
              <a:t>oiketai</a:t>
            </a:r>
            <a:r>
              <a:rPr lang="en-US" baseline="0" dirty="0" smtClean="0"/>
              <a:t>”, not “</a:t>
            </a:r>
            <a:r>
              <a:rPr lang="en-US" baseline="0" dirty="0" err="1" smtClean="0"/>
              <a:t>doulos</a:t>
            </a:r>
            <a:r>
              <a:rPr lang="en-US" baseline="0" dirty="0" smtClean="0"/>
              <a:t>” the most common term for slaves. Here Peter addresses household or domestic servants.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“be submissive”; “be subject” - “</a:t>
            </a:r>
            <a:r>
              <a:rPr lang="en-US" baseline="0" dirty="0" err="1" smtClean="0"/>
              <a:t>hupotasso</a:t>
            </a:r>
            <a:r>
              <a:rPr lang="en-US" baseline="0" dirty="0" smtClean="0"/>
              <a:t>” – to place or arrange under in an orderly manner.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Peter challenges Christian slaves to a new behavior which requires them to submit to and respect even those who are harsh. A large percentage of the early church was made up of servants or slaves, and undeserved punishment and suffering was common among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Servants are to be submissive to their masters “</a:t>
            </a:r>
            <a:r>
              <a:rPr lang="en-US" baseline="0" dirty="0" err="1" smtClean="0"/>
              <a:t>despotes</a:t>
            </a:r>
            <a:r>
              <a:rPr lang="en-US" baseline="0" dirty="0" smtClean="0"/>
              <a:t>” with fear, the same kind of fear believers are to have for God. Believers are to serve employers with same willingness and reverence with which they serve God, whether they were good and gentle or harsh.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“harsh” – crooked or perverse; curved or bent; not straight.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15</a:t>
            </a:fld>
            <a:endParaRPr lang="en-US"/>
          </a:p>
        </p:txBody>
      </p:sp>
    </p:spTree>
    <p:extLst>
      <p:ext uri="{BB962C8B-B14F-4D97-AF65-F5344CB8AC3E}">
        <p14:creationId xmlns:p14="http://schemas.microsoft.com/office/powerpoint/2010/main" val="3605060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Slaves made up of 30 to 40% of the Roman population.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“Unskilled slaves, or those sentenced to slavery as punishment, worked on farms, in the mines, and at mills; their living conditions were brutal, and their lives were short. Slaves were considered property under Roman law and had no legal personhood.” (Wikipedia, Slavery in Rome)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Slaves played important roles in the society. Slaves provided manual labor, domestic services and might be employed at highly skilled professions such as accountants, tutors, and physicians.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Slaves could be subject to corporate punishment, sexual exploitation, torture and execution. Over time, they gained increase legal protection, including the right to file complaints against their masters.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 major source of slaves came from soldiers captured in Rome’s military expansion, many were employed as gladiators. They were considered the most dangerous.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were estimate to be about 55 different jobs a household slave might have. A large elite household might be supported be a staff of hundreds. Living conditions were general inferior to those who were free, but sometimes they may be superior than the urban poor in Rome. A strong, healthy and happy slave were more valuable and more productive.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Household slaves </a:t>
            </a:r>
            <a:r>
              <a:rPr lang="en-US" baseline="0" dirty="0" smtClean="0"/>
              <a:t>likely enjoyed the best living conditions, next to </a:t>
            </a:r>
            <a:r>
              <a:rPr lang="en-US" b="1" baseline="0" dirty="0" smtClean="0"/>
              <a:t>publicly owned slaves</a:t>
            </a:r>
            <a:r>
              <a:rPr lang="en-US" baseline="0" dirty="0" smtClean="0"/>
              <a:t>. </a:t>
            </a:r>
            <a:r>
              <a:rPr lang="en-US" b="1" baseline="0" dirty="0" smtClean="0"/>
              <a:t>Imperial slaves </a:t>
            </a:r>
            <a:r>
              <a:rPr lang="en-US" baseline="0" dirty="0" smtClean="0"/>
              <a:t>were attached to the emperor’s household.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16</a:t>
            </a:fld>
            <a:endParaRPr lang="en-US"/>
          </a:p>
        </p:txBody>
      </p:sp>
    </p:spTree>
    <p:extLst>
      <p:ext uri="{BB962C8B-B14F-4D97-AF65-F5344CB8AC3E}">
        <p14:creationId xmlns:p14="http://schemas.microsoft.com/office/powerpoint/2010/main" val="3480103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Peter now explains why they are to submit themselves respectfully especially to their harsh, unreasonable masters. It is so they can have a clear conscience toward God, not their masters.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English - “commendable; praiseworthy; admirable” “an attractive quality in our lives” – Greek “</a:t>
            </a:r>
            <a:r>
              <a:rPr lang="en-US" baseline="0" dirty="0" err="1" smtClean="0"/>
              <a:t>charis</a:t>
            </a:r>
            <a:r>
              <a:rPr lang="en-US" baseline="0" dirty="0" smtClean="0"/>
              <a:t>” – grace, favor. “Grace” does not always mean “unmerited favor”. “commendable” “</a:t>
            </a:r>
            <a:r>
              <a:rPr lang="en-US" baseline="0" dirty="0" err="1" smtClean="0"/>
              <a:t>charis</a:t>
            </a:r>
            <a:r>
              <a:rPr lang="en-US" baseline="0" dirty="0" smtClean="0"/>
              <a:t>” - “it is the credit or approval we have before God.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Symbol" panose="05050102010706020507" pitchFamily="18" charset="2"/>
              </a:rPr>
              <a:t>Peter is saying that God approves of Christians who endure grief (pain, sorrow) when they experience unjust suffering.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17</a:t>
            </a:fld>
            <a:endParaRPr lang="en-US"/>
          </a:p>
        </p:txBody>
      </p:sp>
    </p:spTree>
    <p:extLst>
      <p:ext uri="{BB962C8B-B14F-4D97-AF65-F5344CB8AC3E}">
        <p14:creationId xmlns:p14="http://schemas.microsoft.com/office/powerpoint/2010/main" val="2132901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Peter now explains what he means by stating it negatively. Patience endurance of well-deserved punishment is expected.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two ways we can suffer – 1) from our faults, or 2) by our good deeds.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“faults” – “</a:t>
            </a:r>
            <a:r>
              <a:rPr lang="en-US" baseline="0" dirty="0" err="1" smtClean="0"/>
              <a:t>hamartano</a:t>
            </a:r>
            <a:r>
              <a:rPr lang="en-US" baseline="0" dirty="0" smtClean="0"/>
              <a:t>” “to fall short” – “all have sinned”; “fallen short of the glory of God” If you are punished for falling short of your duties there is no favor or approval from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is no “credit”; “glory”, praise, or recognition for receiving punishment or suffering for what you deserve. But it is only worthy of praise or to your credit if you do good and suffer “</a:t>
            </a:r>
            <a:r>
              <a:rPr lang="en-US" baseline="0" dirty="0" err="1" smtClean="0"/>
              <a:t>pascho</a:t>
            </a:r>
            <a:r>
              <a:rPr lang="en-US" baseline="0" dirty="0" smtClean="0"/>
              <a:t>” for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Luke 6:32-36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if you love those who love you, what credit is that to you? For even sinners love those who love them. And if you do good to those who do good to you, what credit is that to you? For even sinners do the same. And if you lend to those from whom you hope to receive back, what credit is that to you? For even sinners lend to sinners to receive as much back. But love your enemies, do good, and lend, hoping for nothing in return; and your reward will be great, and you will be sons of the Most High. For He is kind to the unthankful and evil. Therefore be merciful, just as your Father also is merciful.”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Only displaying a good attitude while suffering unjustly after doing good is commendable before God.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On the one hand we avoid suffering by abstaining fleshly lust and living godly lives, and not receiving the natural consequence of doing so. On the other had living godly lives brings unjust suffering into our experience. Both current experiences though results in the salvation of our soul.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18</a:t>
            </a:fld>
            <a:endParaRPr lang="en-US"/>
          </a:p>
        </p:txBody>
      </p:sp>
    </p:spTree>
    <p:extLst>
      <p:ext uri="{BB962C8B-B14F-4D97-AF65-F5344CB8AC3E}">
        <p14:creationId xmlns:p14="http://schemas.microsoft.com/office/powerpoint/2010/main" val="320671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Peter explains next why “for” we should have a good attitude when we suffer unjustly.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were called” </a:t>
            </a:r>
            <a:r>
              <a:rPr lang="en-US" i="1" baseline="0" dirty="0" smtClean="0"/>
              <a:t>to suffer</a:t>
            </a:r>
            <a:r>
              <a:rPr lang="en-US" i="0" baseline="0" dirty="0" smtClean="0"/>
              <a:t> </a:t>
            </a:r>
            <a:r>
              <a:rPr lang="en-US" baseline="0" dirty="0" smtClean="0"/>
              <a:t>“</a:t>
            </a:r>
            <a:r>
              <a:rPr lang="en-US" baseline="0" dirty="0" err="1" smtClean="0"/>
              <a:t>pascho</a:t>
            </a:r>
            <a:r>
              <a:rPr lang="en-US" baseline="0" dirty="0" smtClean="0"/>
              <a:t>”. We were called to suffer? NO! Everyone suffers. We were not called to just suffer. – “This is a hurting world. “There are a lot of hurting people out there.” – But we are called, to patiently endure unjust suffering. This is what we are called or invited to do. It is by the grace of God that we are called to experience Christlike suffering.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Christ left us an example “</a:t>
            </a:r>
            <a:r>
              <a:rPr lang="en-US" baseline="0" dirty="0" err="1" smtClean="0"/>
              <a:t>hupogrammos</a:t>
            </a:r>
            <a:r>
              <a:rPr lang="en-US" baseline="0" dirty="0" smtClean="0"/>
              <a:t>” “a pattern”; a “writing copy”. “From His experience and example, we learn the ABC’s of godly suffering.” We follow upon His steps.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19</a:t>
            </a:fld>
            <a:endParaRPr lang="en-US"/>
          </a:p>
        </p:txBody>
      </p:sp>
    </p:spTree>
    <p:extLst>
      <p:ext uri="{BB962C8B-B14F-4D97-AF65-F5344CB8AC3E}">
        <p14:creationId xmlns:p14="http://schemas.microsoft.com/office/powerpoint/2010/main" val="1742645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 not only is the way, the truth and the life, but also shows us the way to suffer, to die, to live. We follow Him in the way to suffer. Christ’s suffering is the model on how to respond to injustice, for He experience the greatest injustice of all.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20</a:t>
            </a:fld>
            <a:endParaRPr lang="en-US"/>
          </a:p>
        </p:txBody>
      </p:sp>
    </p:spTree>
    <p:extLst>
      <p:ext uri="{BB962C8B-B14F-4D97-AF65-F5344CB8AC3E}">
        <p14:creationId xmlns:p14="http://schemas.microsoft.com/office/powerpoint/2010/main" val="2430182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first step in imitating Christ is the avoidance of sin and deceit prior to suffering. We must have clean lives and lips. Peter quotes Isaiah 53:9. Jesus committed no sin, either before or during His suffering. He was completely innocent in both deed and word: “no deceit was found in His mouth”. He uses synonymous parallelism to state the same truth twice, but it different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2 Cor. 5:21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He made </a:t>
            </a:r>
            <a:r>
              <a:rPr lang="en-US" b="1" baseline="0" dirty="0" smtClean="0"/>
              <a:t>Him who knew no sin </a:t>
            </a:r>
            <a:r>
              <a:rPr lang="en-US" baseline="0" dirty="0" smtClean="0"/>
              <a:t>to be sin for us, that we might become the righteousness of God in Him.”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Heb. 4:15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we do not have a High Priest who cannot sympathize with our weaknesses, but was in all points tempted as we are, </a:t>
            </a:r>
            <a:r>
              <a:rPr lang="en-US" b="1" baseline="0" dirty="0" smtClean="0"/>
              <a:t>yet without sin</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21</a:t>
            </a:fld>
            <a:endParaRPr lang="en-US"/>
          </a:p>
        </p:txBody>
      </p:sp>
    </p:spTree>
    <p:extLst>
      <p:ext uri="{BB962C8B-B14F-4D97-AF65-F5344CB8AC3E}">
        <p14:creationId xmlns:p14="http://schemas.microsoft.com/office/powerpoint/2010/main" val="1554795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second step is an avoidance of reviling and threat during suffering.” Peter gives the perspective of others of which he was an eyewitness. Everything Jesus said and did was true and honest.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 was reviled at His trials when the guards beat Him and mocked Him as King. He was mocked by the Jewish leaders and one of the robbers. Even though He had twelve legions of angels at His disposal Jesus did not threaten His enemies. Rather, He prayed for them (Lk. 23:34)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22</a:t>
            </a:fld>
            <a:endParaRPr lang="en-US"/>
          </a:p>
        </p:txBody>
      </p:sp>
    </p:spTree>
    <p:extLst>
      <p:ext uri="{BB962C8B-B14F-4D97-AF65-F5344CB8AC3E}">
        <p14:creationId xmlns:p14="http://schemas.microsoft.com/office/powerpoint/2010/main" val="138386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third step is to develop an attitude of trust in God concerning suffering. We must have a clean character before suffering, calm conduct during suffering and a complete commitment regarding suffering.” (Hodges, p. 52)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 “committed” meaning “He was given over”, used to constantly describe in the Gospels with reference to Christ’s betrayal, He was handed over. When Christ was handed over, He handed over Himself to God. He not only handed Himself over, but His whole circumstances were delivered over to God.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Jesus handed over Himself to God in His prayer in the Garden by submitting Himself to the Father’s will (Mt. 26:39, 42). On the cross he handed over His spirit into the Father’s hand (Lk. 23:46)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Jesus handed over Himself to God. So should we in times of trouble.</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23</a:t>
            </a:fld>
            <a:endParaRPr lang="en-US"/>
          </a:p>
        </p:txBody>
      </p:sp>
    </p:spTree>
    <p:extLst>
      <p:ext uri="{BB962C8B-B14F-4D97-AF65-F5344CB8AC3E}">
        <p14:creationId xmlns:p14="http://schemas.microsoft.com/office/powerpoint/2010/main" val="68237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Rather than reviling or threatening, Jesus bore our sins in His body as He died on the cross. “…He has taken </a:t>
            </a:r>
            <a:r>
              <a:rPr lang="en-US" i="1" baseline="0" dirty="0" smtClean="0"/>
              <a:t>all our trespasses </a:t>
            </a:r>
            <a:r>
              <a:rPr lang="en-US" baseline="0" dirty="0" smtClean="0"/>
              <a:t>out of the way, having nailed it to the cross.” (Col. 2:13-14)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Notice the word, “that” called a “</a:t>
            </a:r>
            <a:r>
              <a:rPr lang="en-US" baseline="0" dirty="0" err="1" smtClean="0"/>
              <a:t>hina</a:t>
            </a:r>
            <a:r>
              <a:rPr lang="en-US" baseline="0" dirty="0" smtClean="0"/>
              <a:t>” clause, which signifies</a:t>
            </a:r>
            <a:r>
              <a:rPr lang="en-US" b="1" baseline="0" dirty="0" smtClean="0"/>
              <a:t> purpose</a:t>
            </a:r>
            <a:r>
              <a:rPr lang="en-US" baseline="0" dirty="0" smtClean="0"/>
              <a:t>. This verse goes deeper into the question of undeserved suffering. While verse 22-23 present the </a:t>
            </a:r>
            <a:r>
              <a:rPr lang="en-US" b="1" baseline="0" dirty="0" smtClean="0"/>
              <a:t>manner</a:t>
            </a:r>
            <a:r>
              <a:rPr lang="en-US" baseline="0" dirty="0" smtClean="0"/>
              <a:t> in which Christ suffered, verses 24-25 presents the </a:t>
            </a:r>
            <a:r>
              <a:rPr lang="en-US" b="1" baseline="0" dirty="0" smtClean="0"/>
              <a:t>motive</a:t>
            </a:r>
            <a:r>
              <a:rPr lang="en-US" baseline="0" dirty="0" smtClean="0"/>
              <a:t> for His suffering. He “Himself” (stresses personal involvement) carried our sins in His own body, “</a:t>
            </a:r>
            <a:r>
              <a:rPr lang="en-US" b="1" baseline="0" dirty="0" smtClean="0"/>
              <a:t>that</a:t>
            </a:r>
            <a:r>
              <a:rPr lang="en-US" baseline="0" dirty="0" smtClean="0"/>
              <a:t> we might live for righteousness.” He died for our sins so that we would live rightly, that was His purpose and motive for bear our sins on the cross.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His death makes it possible for sinners to be free from both the penalty of sin and the power of sin and to live for Him. “Christ suffered so it would be possible for Christians to follow His example, both in suffering and in righteous living.” (The Bible Knowledge Commentary”, p. 848.)</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24</a:t>
            </a:fld>
            <a:endParaRPr lang="en-US"/>
          </a:p>
        </p:txBody>
      </p:sp>
    </p:spTree>
    <p:extLst>
      <p:ext uri="{BB962C8B-B14F-4D97-AF65-F5344CB8AC3E}">
        <p14:creationId xmlns:p14="http://schemas.microsoft.com/office/powerpoint/2010/main" val="3776850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6</a:t>
            </a:fld>
            <a:endParaRPr lang="en-US"/>
          </a:p>
        </p:txBody>
      </p:sp>
    </p:spTree>
    <p:extLst>
      <p:ext uri="{BB962C8B-B14F-4D97-AF65-F5344CB8AC3E}">
        <p14:creationId xmlns:p14="http://schemas.microsoft.com/office/powerpoint/2010/main" val="3881572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Peter then quotes Isaiah 53:5 “by whose stripes you were healed” - “stripes”. “</a:t>
            </a:r>
            <a:r>
              <a:rPr lang="en-US" baseline="0" dirty="0" err="1" smtClean="0"/>
              <a:t>molops</a:t>
            </a:r>
            <a:r>
              <a:rPr lang="en-US" baseline="0" dirty="0" smtClean="0"/>
              <a:t>” is a “blow-mark” - the wound mark produced by the chastisement of slaves. It does not refer to physical healing for the verbs past tense indicates completed action, the healing is an already accomplished. This is a reference to eternal salvation. Christ’s suffering and death accomplishes the possible spiritual “healing” of every individual who trusts Him as their Savior.</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25</a:t>
            </a:fld>
            <a:endParaRPr lang="en-US"/>
          </a:p>
        </p:txBody>
      </p:sp>
    </p:spTree>
    <p:extLst>
      <p:ext uri="{BB962C8B-B14F-4D97-AF65-F5344CB8AC3E}">
        <p14:creationId xmlns:p14="http://schemas.microsoft.com/office/powerpoint/2010/main" val="3733888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Isaiah uses synonymous parallelism, making four statements to describe forgiveness of sins, through the death of the coming Messiah, the Suffering Servant. They all describe the same thing. Also “transgressions” and “iniquities” are parallel as well as “peace” and “healed”. Healed refers to the forgiveness of sins, not the remission of disease. Christians do not escape the effects of disease, nor is peace automatic.</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26</a:t>
            </a:fld>
            <a:endParaRPr lang="en-US"/>
          </a:p>
        </p:txBody>
      </p:sp>
    </p:spTree>
    <p:extLst>
      <p:ext uri="{BB962C8B-B14F-4D97-AF65-F5344CB8AC3E}">
        <p14:creationId xmlns:p14="http://schemas.microsoft.com/office/powerpoint/2010/main" val="2064206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Christ not only set the example and provides salvation, but He also gives guidance and protection to those who were heading away from Him, who then turn to the Shepherd and Overseer of their “</a:t>
            </a:r>
            <a:r>
              <a:rPr lang="en-US" baseline="0" dirty="0" err="1" smtClean="0"/>
              <a:t>psuche</a:t>
            </a:r>
            <a:r>
              <a:rPr lang="en-US" baseline="0" dirty="0" smtClean="0"/>
              <a:t>”. This is the Chief Shepherd/Pastor and Overseer “</a:t>
            </a:r>
            <a:r>
              <a:rPr lang="en-US" baseline="0" dirty="0" err="1" smtClean="0"/>
              <a:t>episkopos</a:t>
            </a:r>
            <a:r>
              <a:rPr lang="en-US" baseline="0" dirty="0" smtClean="0"/>
              <a:t>” “Bishop” – that is the manager who cares for our lives. When we turn now to follow the Shepherd we yield to the guidance and oversight (authority) of the One who can lead our soul through the suffering to the glory which we will receive at His revelation.</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27</a:t>
            </a:fld>
            <a:endParaRPr lang="en-US"/>
          </a:p>
        </p:txBody>
      </p:sp>
    </p:spTree>
    <p:extLst>
      <p:ext uri="{BB962C8B-B14F-4D97-AF65-F5344CB8AC3E}">
        <p14:creationId xmlns:p14="http://schemas.microsoft.com/office/powerpoint/2010/main" val="3652985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“returned” – “</a:t>
            </a:r>
            <a:r>
              <a:rPr lang="en-US" baseline="0" dirty="0" err="1" smtClean="0"/>
              <a:t>epistrepho</a:t>
            </a:r>
            <a:r>
              <a:rPr lang="en-US" baseline="0" dirty="0" smtClean="0"/>
              <a:t>” is used in the Scriptures in both a physical or spiritual sense.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not the Greek word “</a:t>
            </a:r>
            <a:r>
              <a:rPr lang="en-US" baseline="0" dirty="0" err="1" smtClean="0"/>
              <a:t>metanoeo</a:t>
            </a:r>
            <a:r>
              <a:rPr lang="en-US" baseline="0" dirty="0" smtClean="0"/>
              <a:t>” - “to repent”.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straying sheep (Isa. 53:6a) hear the voice of their savior calling them to believe and receive it, they then, turn to follow Him. The believing precedes turning. Turning occurs after believing. They are not synonymous.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28</a:t>
            </a:fld>
            <a:endParaRPr lang="en-US"/>
          </a:p>
        </p:txBody>
      </p:sp>
    </p:spTree>
    <p:extLst>
      <p:ext uri="{BB962C8B-B14F-4D97-AF65-F5344CB8AC3E}">
        <p14:creationId xmlns:p14="http://schemas.microsoft.com/office/powerpoint/2010/main" val="3358531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29</a:t>
            </a:fld>
            <a:endParaRPr lang="en-US"/>
          </a:p>
        </p:txBody>
      </p:sp>
    </p:spTree>
    <p:extLst>
      <p:ext uri="{BB962C8B-B14F-4D97-AF65-F5344CB8AC3E}">
        <p14:creationId xmlns:p14="http://schemas.microsoft.com/office/powerpoint/2010/main" val="3091266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Looking at the entire passage of 2:21-25 we see that Christ is the example of unjust suffering (22-23) and vicarious suffering (24-25), as “He who did no sin” is contrasted with “He who bore our sins”. They go together in Christlike suffering. And we should follow in His steps.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the next time we feel unfairly treated, persecuted, suffer maltreatment for our association with Christ or Christianity in general lets see how our little footprints of suffering fit into the large and magnificent steps of our Lord, who unjustly suffered for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 second reason why as his servants we should bear injustice, that is, we do so because of what he did for us. His servants suffer patiently out of conscience toward God because Christ is our example (22-23) and He is our Savior (24-25).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smtClean="0"/>
              <a:t>By </a:t>
            </a:r>
            <a:r>
              <a:rPr lang="en-US" baseline="0" dirty="0" smtClean="0"/>
              <a:t>suffering injustice patiently as Christ did, we are currently saving our soul, for a future glory that is to be revealed. This is the salvation of the soul.</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30</a:t>
            </a:fld>
            <a:endParaRPr lang="en-US"/>
          </a:p>
        </p:txBody>
      </p:sp>
    </p:spTree>
    <p:extLst>
      <p:ext uri="{BB962C8B-B14F-4D97-AF65-F5344CB8AC3E}">
        <p14:creationId xmlns:p14="http://schemas.microsoft.com/office/powerpoint/2010/main" val="2591123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8</a:t>
            </a:fld>
            <a:endParaRPr lang="en-US"/>
          </a:p>
        </p:txBody>
      </p:sp>
    </p:spTree>
    <p:extLst>
      <p:ext uri="{BB962C8B-B14F-4D97-AF65-F5344CB8AC3E}">
        <p14:creationId xmlns:p14="http://schemas.microsoft.com/office/powerpoint/2010/main" val="1267322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9</a:t>
            </a:fld>
            <a:endParaRPr lang="en-US"/>
          </a:p>
        </p:txBody>
      </p:sp>
    </p:spTree>
    <p:extLst>
      <p:ext uri="{BB962C8B-B14F-4D97-AF65-F5344CB8AC3E}">
        <p14:creationId xmlns:p14="http://schemas.microsoft.com/office/powerpoint/2010/main" val="1845632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 believer who saves his soul by postponing personal gratification now knows that in the end it is not really lose proposition, because he knows what David said in Psalm 16:11, “In </a:t>
            </a:r>
            <a:r>
              <a:rPr lang="en-US" i="1" baseline="0" dirty="0" smtClean="0"/>
              <a:t>the Lord’s </a:t>
            </a:r>
            <a:r>
              <a:rPr lang="en-US" baseline="0" dirty="0" smtClean="0"/>
              <a:t>presence is fullness of joy; At Your right hand are pleasures forevermore.”</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10</a:t>
            </a:fld>
            <a:endParaRPr lang="en-US"/>
          </a:p>
        </p:txBody>
      </p:sp>
    </p:spTree>
    <p:extLst>
      <p:ext uri="{BB962C8B-B14F-4D97-AF65-F5344CB8AC3E}">
        <p14:creationId xmlns:p14="http://schemas.microsoft.com/office/powerpoint/2010/main" val="2026277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There are</a:t>
            </a:r>
            <a:r>
              <a:rPr lang="en-US" baseline="0" dirty="0" smtClean="0"/>
              <a:t> t</a:t>
            </a:r>
            <a:r>
              <a:rPr lang="en-US" dirty="0" smtClean="0"/>
              <a:t>hree natural</a:t>
            </a:r>
            <a:r>
              <a:rPr lang="en-US" baseline="0" dirty="0" smtClean="0"/>
              <a:t> divisions: first is general submission to every human institution (2:13-17); second, specific submission of slaves to masters (2:18-25); and third specific submission of wives to husbands (3:1-7). These basic social relationships are the result of believers being in the world, but we are not to be of the world. Our conduct is to set apart from the world in which we live. We are like a boat in the water, attempting to keep water out of the boat. It’s when we get water/world in the boat that’s a problem.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Peter has</a:t>
            </a:r>
            <a:r>
              <a:rPr lang="en-US" baseline="0" dirty="0" smtClean="0"/>
              <a:t> in mind primarily our dealings with the unsaved (saved slaves with unsaved masters or saved wives with unsaved husbands). It has been suggested that these categories were chosen because slaves and women made up the majority of converts in the early church.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“Three areas of subjection are covered by Peter. He writes about submission in public affairs, professional affairs and private affairs. Subjection is to permeate public life, the home (house slaves) and the family. Each area becomes more personal and is a deeper more difficult subjection. Peter sets up the model of Christian subjection beginning from the outward and most visible to the inward and most private.” (Hodges, p. 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current age is the only time that we can learn what it means to be submissive, since during the Kingdom we will be ruling with Christ. We will be able to teach others what it means to be submissive, because we practiced it ourselves at a time when it was most difficult.</a:t>
            </a: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11</a:t>
            </a:fld>
            <a:endParaRPr lang="en-US"/>
          </a:p>
        </p:txBody>
      </p:sp>
    </p:spTree>
    <p:extLst>
      <p:ext uri="{BB962C8B-B14F-4D97-AF65-F5344CB8AC3E}">
        <p14:creationId xmlns:p14="http://schemas.microsoft.com/office/powerpoint/2010/main" val="3092420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12</a:t>
            </a:fld>
            <a:endParaRPr lang="en-US"/>
          </a:p>
        </p:txBody>
      </p:sp>
    </p:spTree>
    <p:extLst>
      <p:ext uri="{BB962C8B-B14F-4D97-AF65-F5344CB8AC3E}">
        <p14:creationId xmlns:p14="http://schemas.microsoft.com/office/powerpoint/2010/main" val="2851753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13</a:t>
            </a:fld>
            <a:endParaRPr lang="en-US"/>
          </a:p>
        </p:txBody>
      </p:sp>
    </p:spTree>
    <p:extLst>
      <p:ext uri="{BB962C8B-B14F-4D97-AF65-F5344CB8AC3E}">
        <p14:creationId xmlns:p14="http://schemas.microsoft.com/office/powerpoint/2010/main" val="696561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Having address the Christian’s responsibilities to the world in general, Peter now turns to more specific areas, beginning the work place as it applies to us today.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14</a:t>
            </a:fld>
            <a:endParaRPr lang="en-US"/>
          </a:p>
        </p:txBody>
      </p:sp>
    </p:spTree>
    <p:extLst>
      <p:ext uri="{BB962C8B-B14F-4D97-AF65-F5344CB8AC3E}">
        <p14:creationId xmlns:p14="http://schemas.microsoft.com/office/powerpoint/2010/main" val="2963335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49829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5792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74932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2192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71645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89228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149D8D-B742-4BC2-9D97-CC41363FED81}" type="datetimeFigureOut">
              <a:rPr lang="en-US" smtClean="0"/>
              <a:pPr/>
              <a:t>7/6/2020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42811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149D8D-B742-4BC2-9D97-CC41363FED81}" type="datetimeFigureOut">
              <a:rPr lang="en-US" smtClean="0"/>
              <a:pPr/>
              <a:t>7/6/2020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87610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49D8D-B742-4BC2-9D97-CC41363FED81}" type="datetimeFigureOut">
              <a:rPr lang="en-US" smtClean="0"/>
              <a:pPr/>
              <a:t>7/6/2020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54657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09443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37688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149D8D-B742-4BC2-9D97-CC41363FED81}" type="datetimeFigureOut">
              <a:rPr lang="en-US" smtClean="0"/>
              <a:pPr/>
              <a:t>7/6/2020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1C64BC-A7DF-4448-894A-776EB02E5DA9}" type="slidenum">
              <a:rPr lang="en-US" smtClean="0"/>
              <a:pPr/>
              <a:t>‹#›</a:t>
            </a:fld>
            <a:endParaRPr lang="en-US"/>
          </a:p>
        </p:txBody>
      </p:sp>
    </p:spTree>
    <p:extLst>
      <p:ext uri="{BB962C8B-B14F-4D97-AF65-F5344CB8AC3E}">
        <p14:creationId xmlns:p14="http://schemas.microsoft.com/office/powerpoint/2010/main" val="187806291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000" t="1333" r="24000" b="33333"/>
          <a:stretch/>
        </p:blipFill>
        <p:spPr>
          <a:xfrm rot="21448825">
            <a:off x="1678019" y="807287"/>
            <a:ext cx="5607696" cy="3663696"/>
          </a:xfrm>
          <a:prstGeom prst="rect">
            <a:avLst/>
          </a:prstGeom>
          <a:effectLst>
            <a:softEdge rad="266700"/>
          </a:effectLst>
        </p:spPr>
      </p:pic>
      <p:sp>
        <p:nvSpPr>
          <p:cNvPr id="7" name="TextBox 6"/>
          <p:cNvSpPr txBox="1"/>
          <p:nvPr/>
        </p:nvSpPr>
        <p:spPr>
          <a:xfrm>
            <a:off x="571500" y="4635706"/>
            <a:ext cx="8000999" cy="1089529"/>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7200" b="1" dirty="0" smtClean="0">
                <a:ln w="28575">
                  <a:solidFill>
                    <a:srgbClr val="FF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The Salvation of the Soul</a:t>
            </a:r>
          </a:p>
        </p:txBody>
      </p:sp>
    </p:spTree>
    <p:extLst>
      <p:ext uri="{BB962C8B-B14F-4D97-AF65-F5344CB8AC3E}">
        <p14:creationId xmlns:p14="http://schemas.microsoft.com/office/powerpoint/2010/main" val="218826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75333" y="2300739"/>
            <a:ext cx="8593334" cy="43396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When a believer abstains from a sensual worldly life and lives honorably he experiences the salvation of the soul consisting in deliverance from suffering, grief, defeat and the loss of temporal and eternal blessing for the ultimate glory of God. </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27407" y="1322654"/>
            <a:ext cx="312539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Soul Salvation</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21740225"/>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2974483" y="2746321"/>
            <a:ext cx="4328375"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World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 – 3:7</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12" name="TextBox 11"/>
          <p:cNvSpPr txBox="1"/>
          <p:nvPr/>
        </p:nvSpPr>
        <p:spPr>
          <a:xfrm>
            <a:off x="3009652" y="3645526"/>
            <a:ext cx="5853985" cy="72327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1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1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hrough Subjection – </a:t>
            </a:r>
            <a:r>
              <a:rPr lang="en-US" sz="41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2:13 – 3:7</a:t>
            </a:r>
            <a:endParaRPr lang="en-US" sz="41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2819400" y="4498565"/>
            <a:ext cx="6359769" cy="72327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1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Subjects to Civil Authorities – </a:t>
            </a:r>
            <a:r>
              <a:rPr lang="en-US" sz="41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2:13-17</a:t>
            </a:r>
            <a:endParaRPr lang="en-US" sz="41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3325184" y="5297731"/>
            <a:ext cx="5285415" cy="72327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1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Slaves to Masters – </a:t>
            </a:r>
            <a:r>
              <a:rPr lang="en-US" sz="41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2:18-25</a:t>
            </a:r>
            <a:endParaRPr lang="en-US" sz="41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3700668" y="6077865"/>
            <a:ext cx="4597231" cy="72327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1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Wives to Husbands – </a:t>
            </a:r>
            <a:r>
              <a:rPr lang="en-US" sz="41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3:1-7</a:t>
            </a:r>
            <a:endParaRPr lang="en-US" sz="41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861906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7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75333" y="2300739"/>
            <a:ext cx="8593334" cy="43396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When a believer subjects himself to all civil authority for the Lord’s sake, he receives the praise of those who do good, and by doing good he silences the ignorance of the foolish, also by honoring all who honor is due, by loving the brethren and fearing God. </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27407" y="1322654"/>
            <a:ext cx="312539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Soul Salvation</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564831792"/>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2974483" y="2746321"/>
            <a:ext cx="4328375"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World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 – 3:7</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12" name="TextBox 11"/>
          <p:cNvSpPr txBox="1"/>
          <p:nvPr/>
        </p:nvSpPr>
        <p:spPr>
          <a:xfrm>
            <a:off x="3009652" y="3645526"/>
            <a:ext cx="5853985" cy="72327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1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1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hrough Subjection – </a:t>
            </a:r>
            <a:r>
              <a:rPr lang="en-US" sz="41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2:13 – 3:7</a:t>
            </a:r>
            <a:endParaRPr lang="en-US" sz="41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2819400" y="4498565"/>
            <a:ext cx="6359769" cy="72327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1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Subjects to Civil Authorities – </a:t>
            </a:r>
            <a:r>
              <a:rPr lang="en-US" sz="41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2:13-17</a:t>
            </a:r>
            <a:endParaRPr lang="en-US" sz="41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3325184" y="5297731"/>
            <a:ext cx="5285415" cy="72327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1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Slaves to Masters – </a:t>
            </a:r>
            <a:r>
              <a:rPr lang="en-US" sz="41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2:18-25</a:t>
            </a:r>
            <a:endParaRPr lang="en-US" sz="41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3700668" y="6077865"/>
            <a:ext cx="4597231" cy="72327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1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Wives to Husbands – </a:t>
            </a:r>
            <a:r>
              <a:rPr lang="en-US" sz="41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3:1-7</a:t>
            </a:r>
            <a:endParaRPr lang="en-US" sz="41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7099693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3:7</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143000" y="2968354"/>
            <a:ext cx="33528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Fear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- 2:18 </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09550" y="2139429"/>
            <a:ext cx="8858250"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Subjection of Slaves to Masters </a:t>
            </a:r>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2:18-25</a:t>
            </a:r>
            <a:endParaRPr lang="en-US" sz="42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143000" y="3904707"/>
            <a:ext cx="64008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Patient Suffering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- 2:19-20 </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1143000" y="4841060"/>
            <a:ext cx="7924800" cy="153888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7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Christ as Our Example Who Suffered with Fear and Patients </a:t>
            </a:r>
            <a:r>
              <a:rPr lang="en-US" sz="47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- 2:21-25 </a:t>
            </a:r>
            <a:endParaRPr lang="en-US" sz="4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79534512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3:7</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09550" y="2968354"/>
            <a:ext cx="87249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“Servants</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 submissive to your masters with all </a:t>
            </a:r>
            <a:r>
              <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fear</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not only to the good and gentle, but also to the harsh</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(2:18)</a:t>
            </a:r>
            <a:endPar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09550" y="2139429"/>
            <a:ext cx="8858250"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Subjection of Slaves to Masters </a:t>
            </a:r>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2:18-25</a:t>
            </a:r>
            <a:endParaRPr lang="en-US" sz="42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542691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63907" y="1029070"/>
            <a:ext cx="374769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Servants in Rome</a:t>
            </a:r>
            <a:endParaRPr lang="en-US" sz="4800" b="1" u="sng"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2849" y="1309838"/>
            <a:ext cx="2738437" cy="3630660"/>
          </a:xfrm>
          <a:prstGeom prst="rect">
            <a:avLst/>
          </a:prstGeom>
          <a:effectLst>
            <a:softEdge rad="63500"/>
          </a:effectLst>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b="8193"/>
          <a:stretch/>
        </p:blipFill>
        <p:spPr>
          <a:xfrm>
            <a:off x="6411121" y="5000360"/>
            <a:ext cx="2620165" cy="1768740"/>
          </a:xfrm>
          <a:prstGeom prst="rect">
            <a:avLst/>
          </a:prstGeom>
          <a:effectLst>
            <a:softEdge rad="12700"/>
          </a:effectLst>
        </p:spPr>
      </p:pic>
      <p:sp>
        <p:nvSpPr>
          <p:cNvPr id="11" name="TextBox 10"/>
          <p:cNvSpPr txBox="1"/>
          <p:nvPr/>
        </p:nvSpPr>
        <p:spPr>
          <a:xfrm>
            <a:off x="220461" y="1967955"/>
            <a:ext cx="480873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30 to 40% of the Population</a:t>
            </a:r>
            <a:endPar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220461" y="2769165"/>
            <a:ext cx="549453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Slaves as a form of Punishment</a:t>
            </a:r>
            <a:endPar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220461" y="3602679"/>
            <a:ext cx="6072388"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Slaves Captured in Roman Expansion</a:t>
            </a:r>
            <a:endPar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163907" y="4500946"/>
            <a:ext cx="6072388" cy="132343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Types of Slaves</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Household, Publicly</a:t>
            </a:r>
          </a:p>
          <a:p>
            <a:pPr algn="just"/>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Owned, Imperial, and Bond Slaves.  </a:t>
            </a:r>
            <a:endPar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163907" y="5901092"/>
            <a:ext cx="6247213"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Slaves could Purchase their Freedom</a:t>
            </a:r>
            <a:endPar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7328510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75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75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75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3:7</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09550" y="2968354"/>
            <a:ext cx="87249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is commendable, if because of conscience toward God one endures grief, suffering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wrongfully.” </a:t>
            </a:r>
            <a:r>
              <a:rPr lang="en-US" sz="48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(2:19)</a:t>
            </a:r>
            <a:endPar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09550" y="2139429"/>
            <a:ext cx="8858250"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Subjection of Slaves to Masters </a:t>
            </a:r>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2:18-25</a:t>
            </a:r>
            <a:endParaRPr lang="en-US" sz="42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9870480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3:7</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09550" y="2968354"/>
            <a:ext cx="8724900" cy="378565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credit is it if, when you are beaten for your faults, you take it </a:t>
            </a:r>
            <a:r>
              <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patiently</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But when you do good and suffer, if you take it </a:t>
            </a:r>
            <a:r>
              <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patiently</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this is commendable before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a:t>
            </a:r>
            <a:r>
              <a:rPr lang="en-US" sz="48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(2:20)</a:t>
            </a:r>
            <a:endPar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09550" y="2139429"/>
            <a:ext cx="8858250"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Subjection of Slaves to Masters </a:t>
            </a:r>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2:18-25</a:t>
            </a:r>
            <a:endParaRPr lang="en-US" sz="42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77979501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3:7</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8515" y="4474132"/>
            <a:ext cx="1695450" cy="2378034"/>
          </a:xfrm>
          <a:prstGeom prst="rect">
            <a:avLst/>
          </a:prstGeom>
          <a:effectLst>
            <a:softEdge rad="127000"/>
          </a:effectLst>
        </p:spPr>
      </p:pic>
      <p:sp>
        <p:nvSpPr>
          <p:cNvPr id="9" name="TextBox 8"/>
          <p:cNvSpPr txBox="1"/>
          <p:nvPr/>
        </p:nvSpPr>
        <p:spPr>
          <a:xfrm>
            <a:off x="209550" y="2139429"/>
            <a:ext cx="8858250"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Subjection of Slaves to Masters </a:t>
            </a:r>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2:18-25</a:t>
            </a:r>
            <a:endParaRPr lang="en-US" sz="42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09550" y="2968354"/>
            <a:ext cx="8724900" cy="304698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this you were called, because Christ also suffered for us, leaving us an example, that you should follow His steps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p>
          <a:p>
            <a:pPr algn="just"/>
            <a:r>
              <a:rPr lang="en-US" sz="48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(2:21)</a:t>
            </a:r>
            <a:endPar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82786346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2" y="1271989"/>
            <a:ext cx="8794124"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is the Salvation of the Soul</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0016" y="2221935"/>
            <a:ext cx="8648701" cy="4524315"/>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Salvation of the soul is the </a:t>
            </a:r>
            <a:r>
              <a:rPr lang="en-US" sz="48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total transforming work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God upon our lives, which is </a:t>
            </a:r>
            <a:r>
              <a:rPr lang="en-US" sz="48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presently</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being realized in the midst of Christ like suffering, and which in the </a:t>
            </a:r>
            <a:r>
              <a:rPr lang="en-US" sz="48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future</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will be unveiled in Christ like glory.</a:t>
            </a:r>
            <a:endPar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3920652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6732"/>
          <a:stretch/>
        </p:blipFill>
        <p:spPr>
          <a:xfrm>
            <a:off x="1217412" y="1027518"/>
            <a:ext cx="6666308" cy="3923157"/>
          </a:xfrm>
          <a:prstGeom prst="rect">
            <a:avLst/>
          </a:prstGeom>
          <a:effectLst>
            <a:softEdge rad="101600"/>
          </a:effectLst>
        </p:spPr>
      </p:pic>
      <p:sp>
        <p:nvSpPr>
          <p:cNvPr id="14" name="TextBox 13"/>
          <p:cNvSpPr txBox="1"/>
          <p:nvPr/>
        </p:nvSpPr>
        <p:spPr>
          <a:xfrm>
            <a:off x="99566" y="5000108"/>
            <a:ext cx="8944869"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are called to patiently endure unjust suffering just as Christ showed us the way to suffer.</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04661432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3:7</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42875" y="2968354"/>
            <a:ext cx="8858250" cy="378565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7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7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a:t>
            </a:r>
            <a:r>
              <a:rPr lang="en-US" sz="47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committed no </a:t>
            </a:r>
            <a:r>
              <a:rPr lang="en-US" sz="47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sin, nor </a:t>
            </a:r>
            <a:r>
              <a:rPr lang="en-US" sz="47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was deceit found in His </a:t>
            </a:r>
            <a:r>
              <a:rPr lang="en-US" sz="47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mouth</a:t>
            </a:r>
            <a:r>
              <a:rPr lang="en-US" sz="47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who</a:t>
            </a:r>
            <a:r>
              <a:rPr lang="en-US" sz="4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when He was reviled, did not revile in return; when He suffered, He did not threaten, but committed Himself to Him who judges righteously</a:t>
            </a:r>
            <a:r>
              <a:rPr lang="en-US" sz="47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7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(2:22-23)</a:t>
            </a:r>
            <a:endParaRPr lang="en-US" sz="47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09550" y="2139429"/>
            <a:ext cx="8858250"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Subjection of Slaves to Masters </a:t>
            </a:r>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2:18-25</a:t>
            </a:r>
            <a:endParaRPr lang="en-US" sz="42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1371733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3:7</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42875" y="2968354"/>
            <a:ext cx="8858250" cy="378565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7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a:t>
            </a:r>
            <a:r>
              <a:rPr lang="en-US" sz="4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committed no </a:t>
            </a:r>
            <a:r>
              <a:rPr lang="en-US" sz="47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sin, nor </a:t>
            </a:r>
            <a:r>
              <a:rPr lang="en-US" sz="4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was deceit found in His mouth"; </a:t>
            </a:r>
            <a:r>
              <a:rPr lang="en-US" sz="47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a:t>
            </a:r>
            <a:r>
              <a:rPr lang="en-US" sz="47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when He was reviled, did not revile in return; when He suffered, He did not threaten, </a:t>
            </a:r>
            <a:r>
              <a:rPr lang="en-US" sz="4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committed Himself to Him who judges righteously</a:t>
            </a:r>
            <a:r>
              <a:rPr lang="en-US" sz="47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7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(2:22-23)</a:t>
            </a:r>
            <a:endParaRPr lang="en-US" sz="47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09550" y="2139429"/>
            <a:ext cx="8858250"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Subjection of Slaves to Masters </a:t>
            </a:r>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2:18-25</a:t>
            </a:r>
            <a:endParaRPr lang="en-US" sz="42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535134196"/>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3:7</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42875" y="2968354"/>
            <a:ext cx="8858250" cy="378565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7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a:t>
            </a:r>
            <a:r>
              <a:rPr lang="en-US" sz="4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committed no </a:t>
            </a:r>
            <a:r>
              <a:rPr lang="en-US" sz="47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sin, nor </a:t>
            </a:r>
            <a:r>
              <a:rPr lang="en-US" sz="4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was deceit found in His mouth"; </a:t>
            </a:r>
            <a:r>
              <a:rPr lang="en-US" sz="47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a:t>
            </a:r>
            <a:r>
              <a:rPr lang="en-US" sz="4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when He was reviled, did not revile in return; when He suffered, He did not threaten, </a:t>
            </a:r>
            <a:r>
              <a:rPr lang="en-US" sz="47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committed Himself to Him who judges righteously</a:t>
            </a:r>
            <a:r>
              <a:rPr lang="en-US" sz="47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7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7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(2:22-23)</a:t>
            </a:r>
            <a:endParaRPr lang="en-US" sz="47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09550" y="2139429"/>
            <a:ext cx="8858250"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Subjection of Slaves to Masters </a:t>
            </a:r>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2:18-25</a:t>
            </a:r>
            <a:endParaRPr lang="en-US" sz="42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376283570"/>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3:7</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86930" y="2968354"/>
            <a:ext cx="8770141" cy="304698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Himself bore our sins in His own body on the tree, </a:t>
            </a:r>
            <a:r>
              <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we, having died to sins, might live for righteousness — by whose stripes you were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healed.” </a:t>
            </a:r>
            <a:r>
              <a:rPr lang="en-US" sz="48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(2:24)</a:t>
            </a:r>
            <a:endPar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09550" y="2139429"/>
            <a:ext cx="8858250"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Subjection of Slaves to Masters </a:t>
            </a:r>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2:18-25</a:t>
            </a:r>
            <a:endParaRPr lang="en-US" sz="42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640004603"/>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3:7</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86930" y="2968354"/>
            <a:ext cx="8770141" cy="304698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Himself bore our sins in His own body on the tree, that we, having died to sins, might live for righteousness — </a:t>
            </a:r>
            <a:r>
              <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by whose stripes you were </a:t>
            </a:r>
            <a:r>
              <a:rPr lang="en-US" sz="48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healed</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(2:24)</a:t>
            </a:r>
            <a:endPar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09550" y="2139429"/>
            <a:ext cx="8858250"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Subjection of Slaves to Masters </a:t>
            </a:r>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2:18-25</a:t>
            </a:r>
            <a:endParaRPr lang="en-US" sz="42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323771605"/>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3:7</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86930" y="2968354"/>
            <a:ext cx="8770141" cy="378565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was </a:t>
            </a:r>
            <a:r>
              <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wounded</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for our </a:t>
            </a:r>
            <a:r>
              <a:rPr lang="en-US" sz="4800" b="1" dirty="0" smtClean="0">
                <a:ln w="6350">
                  <a:solidFill>
                    <a:srgbClr val="350304"/>
                  </a:solidFill>
                </a:ln>
                <a:solidFill>
                  <a:srgbClr val="00B0F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transgressions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He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was </a:t>
            </a:r>
            <a:r>
              <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bruised</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for our </a:t>
            </a:r>
            <a:r>
              <a:rPr lang="en-US" sz="4800" b="1" dirty="0" smtClean="0">
                <a:ln w="6350">
                  <a:solidFill>
                    <a:srgbClr val="350304"/>
                  </a:solidFill>
                </a:ln>
                <a:solidFill>
                  <a:srgbClr val="00B0F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iniquities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a:t>
            </a:r>
            <a:r>
              <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chastisement</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for our </a:t>
            </a:r>
            <a:r>
              <a:rPr lang="en-US" sz="4800" b="1" dirty="0">
                <a:ln w="6350">
                  <a:solidFill>
                    <a:srgbClr val="350304"/>
                  </a:solidFill>
                </a:ln>
                <a:solidFill>
                  <a:srgbClr val="00B0F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peace</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was upon Him</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by whose</a:t>
            </a:r>
            <a:r>
              <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stripes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were </a:t>
            </a:r>
            <a:r>
              <a:rPr lang="en-US" sz="4800" b="1" dirty="0" smtClean="0">
                <a:ln w="6350">
                  <a:solidFill>
                    <a:srgbClr val="350304"/>
                  </a:solidFill>
                </a:ln>
                <a:solidFill>
                  <a:srgbClr val="00B0F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healed</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(Isaiah 53:5)</a:t>
            </a:r>
            <a:endPar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09550" y="2139429"/>
            <a:ext cx="8858250"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Subjection of Slaves to Masters </a:t>
            </a:r>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2:18-25</a:t>
            </a:r>
            <a:endParaRPr lang="en-US" sz="42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492317199"/>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3:7</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86930" y="2968354"/>
            <a:ext cx="8770141"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were like sheep going astray, but have now returned to </a:t>
            </a:r>
            <a:r>
              <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Shepherd</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a:t>
            </a:r>
            <a:r>
              <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Overseer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your souls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(2:25)</a:t>
            </a:r>
            <a:endPar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09550" y="2139429"/>
            <a:ext cx="8858250"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Subjection of Slaves to Masters </a:t>
            </a:r>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2:18-25</a:t>
            </a:r>
            <a:endParaRPr lang="en-US" sz="42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744997390"/>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3:7</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86930" y="2968354"/>
            <a:ext cx="8770141"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were like sheep going astray, but have now </a:t>
            </a:r>
            <a:r>
              <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returned</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the Shepherd and Overseer of your souls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(2:25)</a:t>
            </a:r>
            <a:endPar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09550" y="2139429"/>
            <a:ext cx="8858250"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Subjection of Slaves to Masters </a:t>
            </a:r>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2:18-25</a:t>
            </a:r>
            <a:endParaRPr lang="en-US" sz="42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510234694"/>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581025" y="2438400"/>
            <a:ext cx="7981950" cy="1631216"/>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100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Conclusion</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2357260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2" y="1271989"/>
            <a:ext cx="8794124"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is the Salvation of the Soul</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0016" y="2221935"/>
            <a:ext cx="8648701" cy="4093428"/>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52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Salvation of the soul is </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goal our faith</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but we are actually in the process </a:t>
            </a:r>
            <a:r>
              <a:rPr lang="en-US" sz="52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presently</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realizing it through suffering and learning submission.</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17177653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362989" y="2295896"/>
            <a:ext cx="408474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who did not sin”</a:t>
            </a:r>
            <a:endPar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1648324" y="4354296"/>
            <a:ext cx="6117628"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should follow in His steps</a:t>
            </a:r>
          </a:p>
        </p:txBody>
      </p:sp>
      <p:sp>
        <p:nvSpPr>
          <p:cNvPr id="11" name="TextBox 10"/>
          <p:cNvSpPr txBox="1"/>
          <p:nvPr/>
        </p:nvSpPr>
        <p:spPr>
          <a:xfrm>
            <a:off x="527049" y="1174785"/>
            <a:ext cx="3756621"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u="sng"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Unjust Suffering</a:t>
            </a:r>
            <a:endParaRPr lang="en-US" sz="4800" b="1" u="sng"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4707138" y="1219797"/>
            <a:ext cx="4013394"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u="sng"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Vicarious Suffering</a:t>
            </a:r>
            <a:endParaRPr lang="en-US" sz="4800" b="1" u="sng"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4460429" y="2332612"/>
            <a:ext cx="4716165"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who bore our sins”</a:t>
            </a:r>
            <a:endPar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592734" y="3249724"/>
            <a:ext cx="7958532"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They go together in Christlike Suffering</a:t>
            </a:r>
          </a:p>
        </p:txBody>
      </p:sp>
      <p:sp>
        <p:nvSpPr>
          <p:cNvPr id="17" name="TextBox 16"/>
          <p:cNvSpPr txBox="1"/>
          <p:nvPr/>
        </p:nvSpPr>
        <p:spPr>
          <a:xfrm>
            <a:off x="1139378" y="5355856"/>
            <a:ext cx="3131592" cy="86177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Example</a:t>
            </a:r>
            <a:endParaRPr lang="en-US" sz="5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5856683" y="5468024"/>
            <a:ext cx="2561032" cy="86177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Savior</a:t>
            </a:r>
            <a:endParaRPr lang="en-US" sz="5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801939636"/>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0-#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1+#ppt_w/2"/>
                                          </p:val>
                                        </p:tav>
                                        <p:tav tm="100000">
                                          <p:val>
                                            <p:strVal val="#ppt_x"/>
                                          </p:val>
                                        </p:tav>
                                      </p:tavLst>
                                    </p:anim>
                                    <p:anim calcmode="lin" valueType="num">
                                      <p:cBhvr additive="base">
                                        <p:cTn id="12" dur="7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75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75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outVertical)">
                                      <p:cBhvr>
                                        <p:cTn id="27" dur="75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750" fill="hold"/>
                                        <p:tgtEl>
                                          <p:spTgt spid="9"/>
                                        </p:tgtEl>
                                        <p:attrNameLst>
                                          <p:attrName>ppt_x</p:attrName>
                                        </p:attrNameLst>
                                      </p:cBhvr>
                                      <p:tavLst>
                                        <p:tav tm="0">
                                          <p:val>
                                            <p:strVal val="#ppt_x"/>
                                          </p:val>
                                        </p:tav>
                                        <p:tav tm="100000">
                                          <p:val>
                                            <p:strVal val="#ppt_x"/>
                                          </p:val>
                                        </p:tav>
                                      </p:tavLst>
                                    </p:anim>
                                    <p:anim calcmode="lin" valueType="num">
                                      <p:cBhvr additive="base">
                                        <p:cTn id="33"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75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1" grpId="0" animBg="1"/>
      <p:bldP spid="14" grpId="0" animBg="1"/>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2" y="1271989"/>
            <a:ext cx="8794124"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is the Salvation of the Soul</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90500" y="2221935"/>
            <a:ext cx="8763000" cy="4524315"/>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may the God of all grace, who called us to His eternal glory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by </a:t>
            </a:r>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Jesus </a:t>
            </a:r>
            <a:r>
              <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a:t>
            </a:r>
            <a:r>
              <a:rPr lang="en-US" sz="48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future goal],  </a:t>
            </a:r>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after you have suffered a while, </a:t>
            </a:r>
            <a:r>
              <a:rPr lang="en-US" sz="48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present reality] </a:t>
            </a:r>
            <a:r>
              <a:rPr lang="en-US" sz="4400" b="1" i="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will make you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perfect</a:t>
            </a:r>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establish, strengthen, and settle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a:t>
            </a:r>
            <a:r>
              <a:rPr lang="en-US" sz="48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salvation of the soul]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a:t>
            </a:r>
            <a:r>
              <a:rPr lang="en-US" sz="44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a:t>
            </a:r>
            <a:r>
              <a:rPr lang="en-US" sz="44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5:10)</a:t>
            </a:r>
            <a:endParaRPr lang="en-US" sz="44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73595041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1840707" y="1905506"/>
            <a:ext cx="5462587" cy="3046988"/>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9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Comparison</a:t>
            </a:r>
          </a:p>
          <a:p>
            <a:pPr algn="ctr"/>
            <a:r>
              <a:rPr lang="en-US" sz="9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Chart</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5665434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453045" y="188145"/>
            <a:ext cx="3837307" cy="707886"/>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pPr algn="ctr"/>
            <a:r>
              <a:rPr lang="en-US" sz="4000" b="1" u="sng" dirty="0" smtClean="0">
                <a:ln w="6350">
                  <a:solidFill>
                    <a:sysClr val="windowText" lastClr="000000"/>
                  </a:solidFill>
                </a:ln>
                <a:solidFill>
                  <a:schemeClr val="bg1"/>
                </a:solidFill>
                <a:effectLst>
                  <a:glow rad="63500">
                    <a:schemeClr val="tx1">
                      <a:alpha val="40000"/>
                    </a:schemeClr>
                  </a:glow>
                  <a:outerShdw blurRad="38100" dist="38100" dir="2700000" algn="bl" rotWithShape="0">
                    <a:prstClr val="black"/>
                  </a:outerShdw>
                </a:effectLst>
                <a:latin typeface="Agency FB" panose="020B0503020202020204" pitchFamily="34" charset="0"/>
                <a:cs typeface="Times New Roman" panose="02020603050405020304" pitchFamily="18" charset="0"/>
              </a:rPr>
              <a:t>Life “</a:t>
            </a:r>
            <a:r>
              <a:rPr lang="en-US" sz="4000" b="1" u="sng" dirty="0" err="1" smtClean="0">
                <a:ln w="6350">
                  <a:solidFill>
                    <a:sysClr val="windowText" lastClr="000000"/>
                  </a:solidFill>
                </a:ln>
                <a:solidFill>
                  <a:schemeClr val="bg1"/>
                </a:solidFill>
                <a:effectLst>
                  <a:glow rad="63500">
                    <a:schemeClr val="tx1">
                      <a:alpha val="40000"/>
                    </a:schemeClr>
                  </a:glow>
                  <a:outerShdw blurRad="38100" dist="38100" dir="2700000" algn="bl" rotWithShape="0">
                    <a:prstClr val="black"/>
                  </a:outerShdw>
                </a:effectLst>
                <a:latin typeface="Agency FB" panose="020B0503020202020204" pitchFamily="34" charset="0"/>
                <a:cs typeface="Times New Roman" panose="02020603050405020304" pitchFamily="18" charset="0"/>
              </a:rPr>
              <a:t>zoe</a:t>
            </a:r>
            <a:r>
              <a:rPr lang="en-US" sz="4000" b="1" u="sng" dirty="0" smtClean="0">
                <a:ln w="6350">
                  <a:solidFill>
                    <a:sysClr val="windowText" lastClr="000000"/>
                  </a:solidFill>
                </a:ln>
                <a:solidFill>
                  <a:schemeClr val="bg1"/>
                </a:solidFill>
                <a:effectLst>
                  <a:glow rad="63500">
                    <a:schemeClr val="tx1">
                      <a:alpha val="40000"/>
                    </a:schemeClr>
                  </a:glow>
                  <a:outerShdw blurRad="38100" dist="38100" dir="2700000" algn="bl" rotWithShape="0">
                    <a:prstClr val="black"/>
                  </a:outerShdw>
                </a:effectLst>
                <a:latin typeface="Agency FB" panose="020B0503020202020204" pitchFamily="34" charset="0"/>
                <a:cs typeface="Times New Roman" panose="02020603050405020304" pitchFamily="18" charset="0"/>
              </a:rPr>
              <a:t>” Salvation</a:t>
            </a:r>
            <a:endParaRPr lang="en-US" sz="4000" b="1" u="sng" dirty="0">
              <a:ln w="6350">
                <a:solidFill>
                  <a:sysClr val="windowText" lastClr="000000"/>
                </a:solidFill>
              </a:ln>
              <a:solidFill>
                <a:srgbClr val="FFFF00"/>
              </a:solidFill>
              <a:effectLst>
                <a:glow rad="63500">
                  <a:schemeClr val="tx1">
                    <a:alpha val="40000"/>
                  </a:schemeClr>
                </a:glow>
                <a:outerShdw blurRad="38100" dist="381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4808652" y="4647915"/>
            <a:ext cx="4127627" cy="55399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Approved as a Obedient Child</a:t>
            </a:r>
            <a:endParaRPr lang="en-US" sz="3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4736042" y="205174"/>
            <a:ext cx="4026072" cy="707886"/>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pPr algn="ctr"/>
            <a:r>
              <a:rPr lang="en-US" sz="4000" b="1" u="sng" dirty="0" smtClean="0">
                <a:ln w="6350">
                  <a:solidFill>
                    <a:sysClr val="windowText" lastClr="000000"/>
                  </a:solidFill>
                </a:ln>
                <a:solidFill>
                  <a:schemeClr val="bg1"/>
                </a:solidFill>
                <a:effectLst>
                  <a:glow rad="63500">
                    <a:schemeClr val="tx1">
                      <a:alpha val="40000"/>
                    </a:schemeClr>
                  </a:glow>
                  <a:outerShdw blurRad="38100" dist="38100" dir="2700000" algn="bl" rotWithShape="0">
                    <a:prstClr val="black"/>
                  </a:outerShdw>
                </a:effectLst>
                <a:latin typeface="Agency FB" panose="020B0503020202020204" pitchFamily="34" charset="0"/>
                <a:cs typeface="Times New Roman" panose="02020603050405020304" pitchFamily="18" charset="0"/>
              </a:rPr>
              <a:t>Soul “</a:t>
            </a:r>
            <a:r>
              <a:rPr lang="en-US" sz="4000" b="1" u="sng" dirty="0" err="1" smtClean="0">
                <a:ln w="6350">
                  <a:solidFill>
                    <a:sysClr val="windowText" lastClr="000000"/>
                  </a:solidFill>
                </a:ln>
                <a:solidFill>
                  <a:schemeClr val="bg1"/>
                </a:solidFill>
                <a:effectLst>
                  <a:glow rad="63500">
                    <a:schemeClr val="tx1">
                      <a:alpha val="40000"/>
                    </a:schemeClr>
                  </a:glow>
                  <a:outerShdw blurRad="38100" dist="38100" dir="2700000" algn="bl" rotWithShape="0">
                    <a:prstClr val="black"/>
                  </a:outerShdw>
                </a:effectLst>
                <a:latin typeface="Agency FB" panose="020B0503020202020204" pitchFamily="34" charset="0"/>
                <a:cs typeface="Times New Roman" panose="02020603050405020304" pitchFamily="18" charset="0"/>
              </a:rPr>
              <a:t>psuche</a:t>
            </a:r>
            <a:r>
              <a:rPr lang="en-US" sz="4000" b="1" u="sng" dirty="0" smtClean="0">
                <a:ln w="6350">
                  <a:solidFill>
                    <a:sysClr val="windowText" lastClr="000000"/>
                  </a:solidFill>
                </a:ln>
                <a:solidFill>
                  <a:schemeClr val="bg1"/>
                </a:solidFill>
                <a:effectLst>
                  <a:glow rad="63500">
                    <a:schemeClr val="tx1">
                      <a:alpha val="40000"/>
                    </a:schemeClr>
                  </a:glow>
                  <a:outerShdw blurRad="38100" dist="38100" dir="2700000" algn="bl" rotWithShape="0">
                    <a:prstClr val="black"/>
                  </a:outerShdw>
                </a:effectLst>
                <a:latin typeface="Agency FB" panose="020B0503020202020204" pitchFamily="34" charset="0"/>
                <a:cs typeface="Times New Roman" panose="02020603050405020304" pitchFamily="18" charset="0"/>
              </a:rPr>
              <a:t>” Salvation</a:t>
            </a:r>
            <a:endParaRPr lang="en-US" sz="4000" b="1" u="sng" dirty="0">
              <a:ln w="6350">
                <a:solidFill>
                  <a:sysClr val="windowText" lastClr="000000"/>
                </a:solidFill>
              </a:ln>
              <a:solidFill>
                <a:srgbClr val="FFFF00"/>
              </a:solidFill>
              <a:effectLst>
                <a:glow rad="63500">
                  <a:schemeClr val="tx1">
                    <a:alpha val="40000"/>
                  </a:schemeClr>
                </a:glow>
                <a:outerShdw blurRad="38100" dist="381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533178" y="4647914"/>
            <a:ext cx="3742297" cy="55399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Accepted as a Child of God</a:t>
            </a:r>
            <a:endParaRPr lang="en-US" sz="3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245146" y="2180731"/>
            <a:ext cx="4372521" cy="55399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Immediate Present Possession</a:t>
            </a:r>
            <a:endParaRPr lang="en-US" sz="3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5623361" y="2158295"/>
            <a:ext cx="2582400" cy="55399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Future Possession</a:t>
            </a:r>
            <a:endParaRPr lang="en-US" sz="3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741658" y="1546075"/>
            <a:ext cx="3329689" cy="56938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Length / Span / Extent</a:t>
            </a:r>
            <a:endParaRPr lang="en-US" sz="3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5456077" y="5226611"/>
            <a:ext cx="2830950" cy="55399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Many Conditions</a:t>
            </a:r>
            <a:endParaRPr lang="en-US" sz="3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9" name="TextBox 18"/>
          <p:cNvSpPr txBox="1"/>
          <p:nvPr/>
        </p:nvSpPr>
        <p:spPr>
          <a:xfrm>
            <a:off x="265133" y="5805309"/>
            <a:ext cx="4061071"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000" b="1" dirty="0" smtClean="0">
                <a:ln w="6350">
                  <a:solidFill>
                    <a:srgbClr val="350304"/>
                  </a:solidFill>
                </a:ln>
                <a:solidFill>
                  <a:srgbClr val="00FF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“By Faith Alone in Christ Alone” </a:t>
            </a: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Coming to Christ </a:t>
            </a:r>
            <a:endParaRPr lang="en-US" sz="3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5026024" y="5773020"/>
            <a:ext cx="3646130"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Persevering in Good Works Abiding in Christ </a:t>
            </a:r>
            <a:endParaRPr lang="en-US" sz="3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1" name="TextBox 20"/>
          <p:cNvSpPr txBox="1"/>
          <p:nvPr/>
        </p:nvSpPr>
        <p:spPr>
          <a:xfrm>
            <a:off x="683852" y="2834772"/>
            <a:ext cx="3375691"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Saved from Eternal Death; 2</a:t>
            </a:r>
            <a:r>
              <a:rPr lang="en-US" sz="3000" b="1" baseline="3000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nd</a:t>
            </a: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Death; Hell; Perishing</a:t>
            </a:r>
            <a:endParaRPr lang="en-US" sz="3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4823064" y="3968676"/>
            <a:ext cx="4096976" cy="56938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Profited by Godly Living</a:t>
            </a:r>
            <a:endParaRPr lang="en-US" sz="3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3" name="TextBox 22"/>
          <p:cNvSpPr txBox="1"/>
          <p:nvPr/>
        </p:nvSpPr>
        <p:spPr>
          <a:xfrm>
            <a:off x="4923628" y="2783282"/>
            <a:ext cx="3850922"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Saved from Physical Death and Eternal Loss of Rewards</a:t>
            </a:r>
            <a:endParaRPr lang="en-US" sz="3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4" name="TextBox 23"/>
          <p:cNvSpPr txBox="1"/>
          <p:nvPr/>
        </p:nvSpPr>
        <p:spPr>
          <a:xfrm>
            <a:off x="374792" y="3993020"/>
            <a:ext cx="3993812" cy="55399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Received as a Gift from God</a:t>
            </a:r>
            <a:endParaRPr lang="en-US" sz="3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7" name="TextBox 26"/>
          <p:cNvSpPr txBox="1"/>
          <p:nvPr/>
        </p:nvSpPr>
        <p:spPr>
          <a:xfrm>
            <a:off x="607120" y="956701"/>
            <a:ext cx="3375691" cy="55399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Is Eternal Life</a:t>
            </a:r>
            <a:endParaRPr lang="en-US" sz="3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8" name="TextBox 27"/>
          <p:cNvSpPr txBox="1"/>
          <p:nvPr/>
        </p:nvSpPr>
        <p:spPr>
          <a:xfrm>
            <a:off x="5014301" y="944006"/>
            <a:ext cx="3375691" cy="55399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Is Abundant Eternal Life</a:t>
            </a:r>
            <a:endParaRPr lang="en-US" sz="3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4660437" y="1552930"/>
            <a:ext cx="4121664" cy="56938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Depth</a:t>
            </a:r>
            <a:r>
              <a:rPr lang="en-US" sz="3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Quantity and Quality</a:t>
            </a:r>
            <a:endParaRPr lang="en-US" sz="3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30" name="TextBox 29"/>
          <p:cNvSpPr txBox="1"/>
          <p:nvPr/>
        </p:nvSpPr>
        <p:spPr>
          <a:xfrm>
            <a:off x="1076186" y="5226611"/>
            <a:ext cx="2591022" cy="55399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One Condition</a:t>
            </a:r>
            <a:endParaRPr lang="en-US" sz="3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829756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2233612" y="2057400"/>
            <a:ext cx="4676775" cy="1569660"/>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9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Outline</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40817892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3079660" y="3384195"/>
            <a:ext cx="4589172"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Brethren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3079660" y="4092081"/>
            <a:ext cx="4328375"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World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 – 3:7</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3088246" y="4799967"/>
            <a:ext cx="4572000"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Life Itself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3:8 – 4:6</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3061415" y="5465387"/>
            <a:ext cx="5853985" cy="1323439"/>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Consummation of History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4:7-19</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3037804" y="2698063"/>
            <a:ext cx="70866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God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1:13-21</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Tree>
    <p:extLst>
      <p:ext uri="{BB962C8B-B14F-4D97-AF65-F5344CB8AC3E}">
        <p14:creationId xmlns:p14="http://schemas.microsoft.com/office/powerpoint/2010/main" val="15190194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75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75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2974483" y="2746321"/>
            <a:ext cx="4328375"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World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 – 3:7</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3454400" y="3545877"/>
            <a:ext cx="5421707" cy="138499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1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1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hrough Abstinence from the Lust of the Flesh – </a:t>
            </a:r>
            <a:r>
              <a:rPr lang="en-US" sz="41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a:t>
            </a:r>
            <a:endParaRPr lang="en-US" sz="41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3454400" y="5021863"/>
            <a:ext cx="5853985"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hrough Honorable Conduct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2:12</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Tree>
    <p:extLst>
      <p:ext uri="{BB962C8B-B14F-4D97-AF65-F5344CB8AC3E}">
        <p14:creationId xmlns:p14="http://schemas.microsoft.com/office/powerpoint/2010/main" val="7160413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7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161840</TotalTime>
  <Words>4093</Words>
  <Application>Microsoft Office PowerPoint</Application>
  <PresentationFormat>On-screen Show (4:3)</PresentationFormat>
  <Paragraphs>290</Paragraphs>
  <Slides>30</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Agency FB</vt: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Losey</dc:creator>
  <cp:lastModifiedBy>Ray Losey</cp:lastModifiedBy>
  <cp:revision>2961</cp:revision>
  <dcterms:created xsi:type="dcterms:W3CDTF">2010-02-05T17:09:41Z</dcterms:created>
  <dcterms:modified xsi:type="dcterms:W3CDTF">2020-07-06T13:56:31Z</dcterms:modified>
</cp:coreProperties>
</file>